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343" r:id="rId3"/>
    <p:sldId id="344" r:id="rId4"/>
    <p:sldId id="342" r:id="rId5"/>
    <p:sldId id="345" r:id="rId6"/>
    <p:sldId id="275" r:id="rId7"/>
    <p:sldId id="346" r:id="rId8"/>
    <p:sldId id="347" r:id="rId9"/>
    <p:sldId id="348" r:id="rId10"/>
    <p:sldId id="349" r:id="rId11"/>
    <p:sldId id="350" r:id="rId12"/>
    <p:sldId id="351" r:id="rId13"/>
    <p:sldId id="279" r:id="rId14"/>
  </p:sldIdLst>
  <p:sldSz cx="9144000" cy="5143500" type="screen16x9"/>
  <p:notesSz cx="6858000" cy="9144000"/>
  <p:embeddedFontLst>
    <p:embeddedFont>
      <p:font typeface="Georgia" panose="02040502050405020303" pitchFamily="18" charset="0"/>
      <p:regular r:id="rId16"/>
      <p:bold r:id="rId17"/>
      <p:italic r:id="rId18"/>
      <p:boldItalic r:id="rId19"/>
    </p:embeddedFont>
    <p:embeddedFont>
      <p:font typeface="Open Sans" panose="020B060603050402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1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680"/>
    <a:srgbClr val="E6F0E4"/>
    <a:srgbClr val="46555A"/>
    <a:srgbClr val="EF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0"/>
    <p:restoredTop sz="94704"/>
  </p:normalViewPr>
  <p:slideViewPr>
    <p:cSldViewPr snapToGrid="0">
      <p:cViewPr varScale="1">
        <p:scale>
          <a:sx n="262" d="100"/>
          <a:sy n="262" d="100"/>
        </p:scale>
        <p:origin x="208" y="304"/>
      </p:cViewPr>
      <p:guideLst>
        <p:guide orient="horz" pos="1620"/>
        <p:guide pos="21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>
          <a:extLst>
            <a:ext uri="{FF2B5EF4-FFF2-40B4-BE49-F238E27FC236}">
              <a16:creationId xmlns:a16="http://schemas.microsoft.com/office/drawing/2014/main" id="{5890EDE6-A1E5-5F0A-8835-318494EBD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9809e3f15e_0_87:notes">
            <a:extLst>
              <a:ext uri="{FF2B5EF4-FFF2-40B4-BE49-F238E27FC236}">
                <a16:creationId xmlns:a16="http://schemas.microsoft.com/office/drawing/2014/main" id="{B3EEE4A3-B72A-B076-2135-476FAD08D5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9809e3f15e_0_87:notes">
            <a:extLst>
              <a:ext uri="{FF2B5EF4-FFF2-40B4-BE49-F238E27FC236}">
                <a16:creationId xmlns:a16="http://schemas.microsoft.com/office/drawing/2014/main" id="{74A07B01-3420-DC7F-CCCD-E98C15DF53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0879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8D95103C-1AC1-1F04-2859-9771AE8AC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71d7de1025_0_318:notes">
            <a:extLst>
              <a:ext uri="{FF2B5EF4-FFF2-40B4-BE49-F238E27FC236}">
                <a16:creationId xmlns:a16="http://schemas.microsoft.com/office/drawing/2014/main" id="{16622225-7114-ACA6-F80C-FDC892B1EE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71d7de1025_0_318:notes">
            <a:extLst>
              <a:ext uri="{FF2B5EF4-FFF2-40B4-BE49-F238E27FC236}">
                <a16:creationId xmlns:a16="http://schemas.microsoft.com/office/drawing/2014/main" id="{73E7FE30-A9D7-C771-B526-4A892C9CCBF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06548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62017e84f2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62017e84f2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1C58D1-1F94-48BE-33B2-AC8426E18E1B}"/>
              </a:ext>
            </a:extLst>
          </p:cNvPr>
          <p:cNvSpPr/>
          <p:nvPr userDrawn="1"/>
        </p:nvSpPr>
        <p:spPr>
          <a:xfrm>
            <a:off x="0" y="4191940"/>
            <a:ext cx="9144000" cy="951560"/>
          </a:xfrm>
          <a:prstGeom prst="rect">
            <a:avLst/>
          </a:prstGeom>
          <a:solidFill>
            <a:srgbClr val="E6F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 hasCustomPrompt="1"/>
          </p:nvPr>
        </p:nvSpPr>
        <p:spPr>
          <a:xfrm>
            <a:off x="1052595" y="1173737"/>
            <a:ext cx="7136700" cy="123710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br>
              <a:rPr lang="en-CA" dirty="0"/>
            </a:br>
            <a:br>
              <a:rPr lang="en-CA" dirty="0"/>
            </a:br>
            <a:br>
              <a:rPr lang="en-CA" dirty="0"/>
            </a:br>
            <a:br>
              <a:rPr lang="en-CA" dirty="0"/>
            </a:br>
            <a:br>
              <a:rPr lang="en-CA" dirty="0"/>
            </a:br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2137235" y="2830731"/>
            <a:ext cx="4870500" cy="6550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lang="en-CA" dirty="0"/>
          </a:p>
        </p:txBody>
      </p:sp>
      <p:pic>
        <p:nvPicPr>
          <p:cNvPr id="3" name="Picture 2" descr="A close up of a text&#10;&#10;AI-generated content may be incorrect.">
            <a:extLst>
              <a:ext uri="{FF2B5EF4-FFF2-40B4-BE49-F238E27FC236}">
                <a16:creationId xmlns:a16="http://schemas.microsoft.com/office/drawing/2014/main" id="{3CAA2CAE-4559-7B26-87B3-3D6F3CA05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2595" y="4191940"/>
            <a:ext cx="7136700" cy="951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5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_COLUM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311702" y="480649"/>
            <a:ext cx="3240968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3240969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400">
                <a:latin typeface="+mn-lt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4" name="Google Shape;26;p4">
            <a:extLst>
              <a:ext uri="{FF2B5EF4-FFF2-40B4-BE49-F238E27FC236}">
                <a16:creationId xmlns:a16="http://schemas.microsoft.com/office/drawing/2014/main" id="{97EF1940-B288-8A0F-1D31-1C83F4A8B58C}"/>
              </a:ext>
            </a:extLst>
          </p:cNvPr>
          <p:cNvSpPr/>
          <p:nvPr userDrawn="1"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 userDrawn="1">
  <p:cSld name="1_Main point">
    <p:bg>
      <p:bgPr>
        <a:solidFill>
          <a:schemeClr val="tx1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6;p22">
            <a:extLst>
              <a:ext uri="{FF2B5EF4-FFF2-40B4-BE49-F238E27FC236}">
                <a16:creationId xmlns:a16="http://schemas.microsoft.com/office/drawing/2014/main" id="{D4E613EA-C3FE-ECD6-05B9-32953A0F7B7F}"/>
              </a:ext>
            </a:extLst>
          </p:cNvPr>
          <p:cNvSpPr txBox="1">
            <a:spLocks/>
          </p:cNvSpPr>
          <p:nvPr userDrawn="1"/>
        </p:nvSpPr>
        <p:spPr>
          <a:xfrm>
            <a:off x="314404" y="526350"/>
            <a:ext cx="3240000" cy="4090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 baseline="0">
                <a:solidFill>
                  <a:srgbClr val="0F6680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CA"/>
              <a:t>What is a Watershed?</a:t>
            </a:r>
            <a:endParaRPr lang="en-CA" dirty="0"/>
          </a:p>
        </p:txBody>
      </p:sp>
      <p:sp>
        <p:nvSpPr>
          <p:cNvPr id="3" name="Google Shape;137;p22">
            <a:extLst>
              <a:ext uri="{FF2B5EF4-FFF2-40B4-BE49-F238E27FC236}">
                <a16:creationId xmlns:a16="http://schemas.microsoft.com/office/drawing/2014/main" id="{CF5678D3-FC2B-BA23-2765-D0EB629B29A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24462" y="683394"/>
            <a:ext cx="5297237" cy="38854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CA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4" name="Google Shape;43;p8">
            <a:extLst>
              <a:ext uri="{FF2B5EF4-FFF2-40B4-BE49-F238E27FC236}">
                <a16:creationId xmlns:a16="http://schemas.microsoft.com/office/drawing/2014/main" id="{16D716CD-E04C-559C-1A78-1EA8E285FD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6804" y="678750"/>
            <a:ext cx="2466401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3200" b="0" i="1">
                <a:solidFill>
                  <a:schemeClr val="bg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44486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ubTitle" idx="1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bg2"/>
                </a:solidFill>
                <a:latin typeface="+mn-lt"/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body" idx="1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+mn-lt"/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" name="Google Shape;26;p4">
            <a:extLst>
              <a:ext uri="{FF2B5EF4-FFF2-40B4-BE49-F238E27FC236}">
                <a16:creationId xmlns:a16="http://schemas.microsoft.com/office/drawing/2014/main" id="{233B3A69-8363-261C-83B9-E27129CA9AEA}"/>
              </a:ext>
            </a:extLst>
          </p:cNvPr>
          <p:cNvSpPr/>
          <p:nvPr userDrawn="1"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trop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699" y="1266325"/>
            <a:ext cx="7200000" cy="3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C1E27E-9319-26C7-9EA6-D89F3EF7D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72550"/>
            <a:ext cx="72000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60" r:id="rId4"/>
    <p:sldLayoutId id="2147483655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 baseline="0">
          <a:solidFill>
            <a:srgbClr val="0F6680"/>
          </a:solidFill>
          <a:latin typeface="+mj-lt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25000"/>
        </a:lnSpc>
        <a:spcBef>
          <a:spcPts val="240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chemeClr val="bg2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K_vRtHJZu4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s://poliswaterproject.org/polis-research-publication/growing-a-watershed-movement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s://youtu.be/hKFV9IquMXA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cOY2PbkAwsw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ctrTitle"/>
          </p:nvPr>
        </p:nvSpPr>
        <p:spPr>
          <a:xfrm>
            <a:off x="1004150" y="1380392"/>
            <a:ext cx="7136700" cy="146998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4800" dirty="0"/>
              <a:t>Biodiversity Campaign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2137225" y="3002439"/>
            <a:ext cx="4870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tx1"/>
                </a:solidFill>
                <a:latin typeface="Georgia" panose="02040502050405020303" pitchFamily="18" charset="0"/>
              </a:rPr>
              <a:t>BC Urban Streams &amp; Watersheds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A UNIT PLAN </a:t>
            </a:r>
            <a:r>
              <a:rPr lang="en-CA" sz="1200">
                <a:solidFill>
                  <a:schemeClr val="accent3">
                    <a:lumMod val="50000"/>
                  </a:schemeClr>
                </a:solidFill>
                <a:latin typeface="+mn-lt"/>
              </a:rPr>
              <a:t>FOR </a:t>
            </a:r>
            <a:r>
              <a:rPr lang="en-CA" sz="1200" b="1">
                <a:solidFill>
                  <a:schemeClr val="accent3">
                    <a:lumMod val="50000"/>
                  </a:schemeClr>
                </a:solidFill>
                <a:latin typeface="+mn-lt"/>
              </a:rPr>
              <a:t>GRADE 7</a:t>
            </a:r>
            <a:endParaRPr lang="en-CA" sz="12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0F114-34F6-AD84-4F55-06E4D21CB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897824-EAD6-EEFD-97C0-5E347D512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52" y="0"/>
            <a:ext cx="8420295" cy="514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69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FA461-5B0D-083B-232C-D7947C892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8EC3BA-55BB-85EB-F571-79777B238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065" y="693420"/>
            <a:ext cx="5321935" cy="37566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EEDDFD9-E8AC-7D6F-8090-7ACF267FE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SDG Indicator 14.1.1</a:t>
            </a:r>
            <a:br>
              <a:rPr lang="en-US" dirty="0"/>
            </a:br>
            <a:r>
              <a:rPr lang="en-US" dirty="0"/>
              <a:t>Reduce marine pollution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B94CFC-FCC5-14F0-00D9-0F0DD49A0F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2400" indent="0">
              <a:buNone/>
            </a:pPr>
            <a:r>
              <a:rPr lang="en-US" sz="1200" b="1" dirty="0"/>
              <a:t>Definition of the SDG indicator: </a:t>
            </a:r>
            <a:r>
              <a:rPr lang="en-US" sz="1200" dirty="0"/>
              <a:t>Indicator 14.1.1 is the “(a) index of coastal eutrophication; and (b) plastic debris density” in the UN SDG framework.</a:t>
            </a:r>
          </a:p>
          <a:p>
            <a:pPr marL="152400" indent="0">
              <a:buNone/>
            </a:pPr>
            <a:endParaRPr lang="en-US" sz="1200" dirty="0"/>
          </a:p>
          <a:p>
            <a:pPr marL="152400" indent="0">
              <a:buNone/>
            </a:pPr>
            <a:r>
              <a:rPr lang="en-US" sz="1200" b="1" dirty="0"/>
              <a:t>Target: </a:t>
            </a:r>
            <a:r>
              <a:rPr lang="en-US" sz="1200" dirty="0"/>
              <a:t>“Prevent and significantly reduce marine pollution of all kinds, in particular from land-based activities, including marine debris and nutrient pollution” by 2025.</a:t>
            </a:r>
          </a:p>
          <a:p>
            <a:pPr marL="152400" indent="0">
              <a:buNone/>
            </a:pPr>
            <a:endParaRPr lang="en-US" sz="1200" dirty="0"/>
          </a:p>
          <a:p>
            <a:pPr marL="152400" indent="0">
              <a:buNone/>
            </a:pPr>
            <a:r>
              <a:rPr lang="en-US" sz="1200" dirty="0"/>
              <a:t>Unlike most SDGs, which are set for the year 2030, this indicator is targeted for 2025.</a:t>
            </a:r>
          </a:p>
        </p:txBody>
      </p:sp>
    </p:spTree>
    <p:extLst>
      <p:ext uri="{BB962C8B-B14F-4D97-AF65-F5344CB8AC3E}">
        <p14:creationId xmlns:p14="http://schemas.microsoft.com/office/powerpoint/2010/main" val="2547638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7C44FB-51F5-6323-4950-55E1A2FA3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oogle Shape;128;p25">
            <a:extLst>
              <a:ext uri="{FF2B5EF4-FFF2-40B4-BE49-F238E27FC236}">
                <a16:creationId xmlns:a16="http://schemas.microsoft.com/office/drawing/2014/main" id="{F53040A2-743C-32F1-D034-A63ADFE2E2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4730766"/>
              </p:ext>
            </p:extLst>
          </p:nvPr>
        </p:nvGraphicFramePr>
        <p:xfrm>
          <a:off x="454987" y="399066"/>
          <a:ext cx="8234025" cy="18592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74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4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Passion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Action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/>
                        <a:t>Change</a:t>
                      </a:r>
                      <a:endParaRPr b="1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dirty="0"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dirty="0"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dirty="0"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dirty="0"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dirty="0"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Google Shape;129;p25">
            <a:extLst>
              <a:ext uri="{FF2B5EF4-FFF2-40B4-BE49-F238E27FC236}">
                <a16:creationId xmlns:a16="http://schemas.microsoft.com/office/drawing/2014/main" id="{E8D75948-BB88-C95E-DE9D-5B10BF4754EF}"/>
              </a:ext>
            </a:extLst>
          </p:cNvPr>
          <p:cNvSpPr txBox="1"/>
          <p:nvPr/>
        </p:nvSpPr>
        <p:spPr>
          <a:xfrm>
            <a:off x="454912" y="2372852"/>
            <a:ext cx="8234100" cy="24467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Group members: </a:t>
            </a:r>
            <a:endParaRPr b="1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Goal: </a:t>
            </a:r>
            <a:endParaRPr b="1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Why this is IMPORTANT to us: </a:t>
            </a:r>
            <a:endParaRPr b="1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Steps we will take to accomplish our goal: 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844875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929DD73-51A4-E047-7DC4-C6B0D3B540CE}"/>
              </a:ext>
            </a:extLst>
          </p:cNvPr>
          <p:cNvSpPr/>
          <p:nvPr/>
        </p:nvSpPr>
        <p:spPr>
          <a:xfrm>
            <a:off x="0" y="4191940"/>
            <a:ext cx="9144000" cy="951560"/>
          </a:xfrm>
          <a:prstGeom prst="rect">
            <a:avLst/>
          </a:prstGeom>
          <a:solidFill>
            <a:srgbClr val="E6F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logo for a company&#10;&#10;AI-generated content may be incorrect.">
            <a:extLst>
              <a:ext uri="{FF2B5EF4-FFF2-40B4-BE49-F238E27FC236}">
                <a16:creationId xmlns:a16="http://schemas.microsoft.com/office/drawing/2014/main" id="{619837FD-13A8-BE35-7FE0-DC89B6082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054" y="1633576"/>
            <a:ext cx="6260123" cy="24038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59D0B1E-AC99-07A3-8762-7CF8AAFD5F13}"/>
              </a:ext>
            </a:extLst>
          </p:cNvPr>
          <p:cNvSpPr txBox="1"/>
          <p:nvPr/>
        </p:nvSpPr>
        <p:spPr>
          <a:xfrm>
            <a:off x="1995854" y="4359943"/>
            <a:ext cx="525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6"/>
                </a:solidFill>
                <a:latin typeface="+mn-lt"/>
              </a:rPr>
              <a:t>Learn more at </a:t>
            </a:r>
            <a:r>
              <a:rPr lang="en-US" sz="1600" i="1" dirty="0" err="1">
                <a:solidFill>
                  <a:schemeClr val="tx1"/>
                </a:solidFill>
                <a:latin typeface="+mn-lt"/>
              </a:rPr>
              <a:t>www.engagewithnbs.ca</a:t>
            </a:r>
            <a:endParaRPr lang="en-US" sz="1600" i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313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19D2F01-B15F-4737-3052-66A839A3C90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224462" y="683394"/>
            <a:ext cx="5297237" cy="1240409"/>
          </a:xfrm>
        </p:spPr>
        <p:txBody>
          <a:bodyPr/>
          <a:lstStyle/>
          <a:p>
            <a:pPr marL="114300" indent="0">
              <a:buNone/>
            </a:pPr>
            <a:r>
              <a:rPr lang="en-US" dirty="0">
                <a:solidFill>
                  <a:schemeClr val="bg1"/>
                </a:solidFill>
              </a:rPr>
              <a:t>The existence of a variety among and within plant and animal species living in an environment.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5A2A920-4E25-22E8-3662-5DE32C6AD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804" y="678750"/>
            <a:ext cx="2466401" cy="4090800"/>
          </a:xfrm>
        </p:spPr>
        <p:txBody>
          <a:bodyPr anchor="t"/>
          <a:lstStyle/>
          <a:p>
            <a:r>
              <a:rPr lang="en-US" dirty="0"/>
              <a:t>Biodiversity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13AF86B-92B4-977C-0B5A-52E2E440C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382" y="2031746"/>
            <a:ext cx="5248893" cy="295250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018869-9348-521B-AB2E-0D80B80107C8}"/>
              </a:ext>
            </a:extLst>
          </p:cNvPr>
          <p:cNvSpPr txBox="1"/>
          <p:nvPr/>
        </p:nvSpPr>
        <p:spPr>
          <a:xfrm>
            <a:off x="466725" y="2031746"/>
            <a:ext cx="270702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Watch the TED-Ed video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i="1" dirty="0">
                <a:solidFill>
                  <a:schemeClr val="bg1"/>
                </a:solidFill>
              </a:rPr>
              <a:t>Why is biodiversity so important? </a:t>
            </a:r>
            <a:br>
              <a:rPr lang="en-US" i="1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by Kim </a:t>
            </a:r>
            <a:r>
              <a:rPr lang="en-US" dirty="0" err="1">
                <a:solidFill>
                  <a:schemeClr val="bg1"/>
                </a:solidFill>
              </a:rPr>
              <a:t>Preshoff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r>
              <a:rPr lang="en-US" i="1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US" i="1" dirty="0" err="1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youtu.be</a:t>
            </a:r>
            <a:r>
              <a:rPr lang="en-US" i="1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/GK_vRtHJZu4 </a:t>
            </a:r>
            <a:endParaRPr lang="en-US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595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>
          <a:extLst>
            <a:ext uri="{FF2B5EF4-FFF2-40B4-BE49-F238E27FC236}">
              <a16:creationId xmlns:a16="http://schemas.microsoft.com/office/drawing/2014/main" id="{FB5FB0C8-D96A-F8DB-6252-F39CA2090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C71313F-FC26-A2E5-3FC3-AD72789F714C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699" y="1755843"/>
            <a:ext cx="7200000" cy="2813182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CA" sz="2400" b="1" dirty="0">
                <a:solidFill>
                  <a:schemeClr val="bg1"/>
                </a:solidFill>
                <a:latin typeface="+mn-lt"/>
              </a:rPr>
              <a:t>What is biodiversity and why it is important?</a:t>
            </a:r>
          </a:p>
          <a:p>
            <a:pPr>
              <a:buClr>
                <a:schemeClr val="bg1"/>
              </a:buClr>
            </a:pPr>
            <a:endParaRPr lang="en-CA" sz="2400" b="1" dirty="0">
              <a:solidFill>
                <a:schemeClr val="bg1"/>
              </a:solidFill>
              <a:latin typeface="+mn-lt"/>
            </a:endParaRPr>
          </a:p>
          <a:p>
            <a:pPr>
              <a:buClr>
                <a:schemeClr val="bg1"/>
              </a:buClr>
            </a:pPr>
            <a:r>
              <a:rPr lang="en-CA" sz="2400" b="1" dirty="0">
                <a:solidFill>
                  <a:schemeClr val="bg1"/>
                </a:solidFill>
                <a:latin typeface="+mn-lt"/>
                <a:sym typeface="Open Sans"/>
              </a:rPr>
              <a:t>What human activities are increasing biodiversity loss?</a:t>
            </a:r>
          </a:p>
          <a:p>
            <a:pPr>
              <a:buClr>
                <a:schemeClr val="bg1"/>
              </a:buClr>
            </a:pPr>
            <a:endParaRPr lang="en-CA" sz="2400" b="1" dirty="0">
              <a:solidFill>
                <a:schemeClr val="bg1"/>
              </a:solidFill>
              <a:latin typeface="+mn-lt"/>
              <a:sym typeface="Open Sans"/>
            </a:endParaRPr>
          </a:p>
          <a:p>
            <a:pPr>
              <a:buClr>
                <a:schemeClr val="bg1"/>
              </a:buClr>
            </a:pPr>
            <a:r>
              <a:rPr lang="en-CA" sz="2400" b="1" dirty="0">
                <a:solidFill>
                  <a:schemeClr val="bg1"/>
                </a:solidFill>
                <a:latin typeface="+mn-lt"/>
                <a:sym typeface="Open Sans"/>
              </a:rPr>
              <a:t>How does biodiversity loss impact a watershed?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8D700FE-AF26-30DE-B32F-D38ADCA5D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Biodiversity</a:t>
            </a:r>
          </a:p>
        </p:txBody>
      </p:sp>
    </p:spTree>
    <p:extLst>
      <p:ext uri="{BB962C8B-B14F-4D97-AF65-F5344CB8AC3E}">
        <p14:creationId xmlns:p14="http://schemas.microsoft.com/office/powerpoint/2010/main" val="1563085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0747D5D5-D810-1AB1-FAAC-82F19FEEC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9;p25">
            <a:extLst>
              <a:ext uri="{FF2B5EF4-FFF2-40B4-BE49-F238E27FC236}">
                <a16:creationId xmlns:a16="http://schemas.microsoft.com/office/drawing/2014/main" id="{3EE4EB90-BFE2-A1DE-D8B8-B8347D53470A}"/>
              </a:ext>
            </a:extLst>
          </p:cNvPr>
          <p:cNvSpPr txBox="1"/>
          <p:nvPr/>
        </p:nvSpPr>
        <p:spPr>
          <a:xfrm>
            <a:off x="4730002" y="4672940"/>
            <a:ext cx="3784606" cy="4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Christi Belcourt and Isaac Murdoch, </a:t>
            </a: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Water is Life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, 2018, </a:t>
            </a:r>
            <a:br>
              <a:rPr lang="en-CA" sz="800" dirty="0">
                <a:latin typeface="+mn-lt"/>
                <a:ea typeface="Open Sans"/>
                <a:cs typeface="Open Sans"/>
                <a:sym typeface="Open Sans"/>
              </a:rPr>
            </a:br>
            <a:r>
              <a:rPr lang="en-CA" sz="800" dirty="0" err="1">
                <a:latin typeface="+mn-lt"/>
                <a:ea typeface="Open Sans"/>
                <a:cs typeface="Open Sans"/>
                <a:sym typeface="Open Sans"/>
              </a:rPr>
              <a:t>kihêw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 </a:t>
            </a:r>
            <a:r>
              <a:rPr lang="en-CA" sz="800" dirty="0" err="1">
                <a:latin typeface="+mn-lt"/>
                <a:ea typeface="Open Sans"/>
                <a:cs typeface="Open Sans"/>
                <a:sym typeface="Open Sans"/>
              </a:rPr>
              <a:t>waciston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 Indigenous Centre, MacEwan University, Edmonton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C486B0-2479-D801-5A0F-AC0909BDF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381" y="80159"/>
            <a:ext cx="8645237" cy="459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316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30A47EF-4B1B-D1D7-834E-F1CEEA7A5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56" y="0"/>
            <a:ext cx="8965544" cy="4716251"/>
          </a:xfrm>
          <a:prstGeom prst="rect">
            <a:avLst/>
          </a:prstGeom>
        </p:spPr>
      </p:pic>
      <p:sp>
        <p:nvSpPr>
          <p:cNvPr id="9" name="Google Shape;159;p25">
            <a:extLst>
              <a:ext uri="{FF2B5EF4-FFF2-40B4-BE49-F238E27FC236}">
                <a16:creationId xmlns:a16="http://schemas.microsoft.com/office/drawing/2014/main" id="{5114EF98-57A5-AE18-0A89-F1CF85F35042}"/>
              </a:ext>
            </a:extLst>
          </p:cNvPr>
          <p:cNvSpPr txBox="1"/>
          <p:nvPr/>
        </p:nvSpPr>
        <p:spPr>
          <a:xfrm>
            <a:off x="4718127" y="4572000"/>
            <a:ext cx="3784606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Global Schools Program. </a:t>
            </a:r>
            <a:r>
              <a:rPr lang="en-CA" sz="800" dirty="0">
                <a:ea typeface="Open Sans"/>
                <a:cs typeface="Open Sans"/>
                <a:sym typeface="Open Sans"/>
              </a:rPr>
              <a:t>The World’s Largest Lesson. 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2020. </a:t>
            </a:r>
            <a:br>
              <a:rPr lang="en-CA" sz="800" dirty="0">
                <a:latin typeface="+mn-lt"/>
                <a:ea typeface="Open Sans"/>
                <a:cs typeface="Open Sans"/>
                <a:sym typeface="Open Sans"/>
              </a:rPr>
            </a:b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Make space for nature: Why biodiversity is key to achieving the global goals.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 </a:t>
            </a:r>
            <a:r>
              <a:rPr lang="en-CA" sz="800" i="1" dirty="0">
                <a:solidFill>
                  <a:srgbClr val="0F6680"/>
                </a:solidFill>
                <a:latin typeface="+mn-lt"/>
                <a:ea typeface="Open Sans"/>
                <a:cs typeface="Open Sans"/>
                <a:sym typeface="Open Sans"/>
              </a:rPr>
              <a:t>https://</a:t>
            </a:r>
            <a:r>
              <a:rPr lang="en-CA" sz="800" i="1" dirty="0" err="1">
                <a:solidFill>
                  <a:srgbClr val="0F6680"/>
                </a:solidFill>
                <a:latin typeface="+mn-lt"/>
                <a:ea typeface="Open Sans"/>
                <a:cs typeface="Open Sans"/>
                <a:sym typeface="Open Sans"/>
              </a:rPr>
              <a:t>worldslargestlesson.globalgoals.org</a:t>
            </a:r>
            <a:r>
              <a:rPr lang="en-CA" sz="800" i="1" dirty="0">
                <a:solidFill>
                  <a:srgbClr val="0F6680"/>
                </a:solidFill>
                <a:latin typeface="+mn-lt"/>
                <a:ea typeface="Open Sans"/>
                <a:cs typeface="Open Sans"/>
                <a:sym typeface="Open Sans"/>
              </a:rPr>
              <a:t>/resource/make-space-for-nature/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en-CA" sz="800" dirty="0">
              <a:latin typeface="+mn-lt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933437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 txBox="1">
            <a:spLocks noGrp="1"/>
          </p:cNvSpPr>
          <p:nvPr>
            <p:ph type="body" idx="1"/>
          </p:nvPr>
        </p:nvSpPr>
        <p:spPr>
          <a:xfrm>
            <a:off x="311700" y="498764"/>
            <a:ext cx="3240969" cy="4070236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52400" lvl="0" indent="0">
              <a:buNone/>
            </a:pPr>
            <a:r>
              <a:rPr lang="en-CA" sz="1800" dirty="0"/>
              <a:t>Why is biodiversity loss such a problem for people, planet and the achievement of the UN’s Sustainable Development Goals?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52DA17-0445-B659-B747-13491DC04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3105" y="152152"/>
            <a:ext cx="4839195" cy="48391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06EEA-E681-79AB-A85D-BFE9685AE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59;p25">
            <a:extLst>
              <a:ext uri="{FF2B5EF4-FFF2-40B4-BE49-F238E27FC236}">
                <a16:creationId xmlns:a16="http://schemas.microsoft.com/office/drawing/2014/main" id="{E4F3CDC1-B17D-9B8D-F2CF-26CFE7C4957F}"/>
              </a:ext>
            </a:extLst>
          </p:cNvPr>
          <p:cNvSpPr txBox="1"/>
          <p:nvPr/>
        </p:nvSpPr>
        <p:spPr>
          <a:xfrm>
            <a:off x="4222750" y="4673044"/>
            <a:ext cx="4279983" cy="470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Sam Bradd. POLIS Water Sustainability Project. 2022. </a:t>
            </a: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Growing a watershed movement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. </a:t>
            </a:r>
            <a:r>
              <a:rPr lang="en-CA" sz="800" i="1" dirty="0">
                <a:latin typeface="+mn-lt"/>
                <a:ea typeface="Open Sans"/>
                <a:cs typeface="Open Sans"/>
                <a:sym typeface="Open Sans"/>
                <a:hlinkClick r:id="rId2"/>
              </a:rPr>
              <a:t>https://poliswaterproject.org/polis-research-publication/growing-a-watershed-movement/ </a:t>
            </a:r>
            <a:endParaRPr lang="en-CA" sz="800" i="1" dirty="0">
              <a:latin typeface="+mn-lt"/>
              <a:ea typeface="Open Sans"/>
              <a:cs typeface="Open Sans"/>
              <a:sym typeface="Open Sans"/>
            </a:endParaRPr>
          </a:p>
          <a:p>
            <a:pPr lvl="0" algn="r"/>
            <a:endParaRPr lang="en-CA" sz="800" dirty="0">
              <a:latin typeface="+mn-lt"/>
              <a:ea typeface="Open Sans"/>
              <a:cs typeface="Open Sans"/>
              <a:sym typeface="Open San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C8F1C6-D35F-5351-9603-318D70C8BA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874" y="146051"/>
            <a:ext cx="6998252" cy="452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517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18127-700D-9233-E584-B27DD51AA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59;p25">
            <a:extLst>
              <a:ext uri="{FF2B5EF4-FFF2-40B4-BE49-F238E27FC236}">
                <a16:creationId xmlns:a16="http://schemas.microsoft.com/office/drawing/2014/main" id="{22C05369-63EC-BA92-868D-D51E1BF68F6B}"/>
              </a:ext>
            </a:extLst>
          </p:cNvPr>
          <p:cNvSpPr txBox="1"/>
          <p:nvPr/>
        </p:nvSpPr>
        <p:spPr>
          <a:xfrm>
            <a:off x="4222750" y="4673044"/>
            <a:ext cx="4279983" cy="470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National Geographic. 2017. </a:t>
            </a: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Kids Take Action Against Ocean Plastic.</a:t>
            </a:r>
            <a:br>
              <a:rPr lang="en-CA" sz="800" i="1" dirty="0">
                <a:latin typeface="+mn-lt"/>
                <a:ea typeface="Open Sans"/>
                <a:cs typeface="Open Sans"/>
                <a:sym typeface="Open Sans"/>
              </a:rPr>
            </a:b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 </a:t>
            </a:r>
            <a:r>
              <a:rPr lang="en-CA" sz="800" i="1" dirty="0">
                <a:latin typeface="+mn-lt"/>
                <a:ea typeface="Open Sans"/>
                <a:cs typeface="Open Sans"/>
                <a:sym typeface="Open Sans"/>
                <a:hlinkClick r:id="rId2"/>
              </a:rPr>
              <a:t>https://</a:t>
            </a:r>
            <a:r>
              <a:rPr lang="en-CA" sz="800" i="1" dirty="0" err="1">
                <a:latin typeface="+mn-lt"/>
                <a:ea typeface="Open Sans"/>
                <a:cs typeface="Open Sans"/>
                <a:sym typeface="Open Sans"/>
                <a:hlinkClick r:id="rId2"/>
              </a:rPr>
              <a:t>youtu.be</a:t>
            </a:r>
            <a:r>
              <a:rPr lang="en-CA" sz="800" i="1" dirty="0">
                <a:latin typeface="+mn-lt"/>
                <a:ea typeface="Open Sans"/>
                <a:cs typeface="Open Sans"/>
                <a:sym typeface="Open Sans"/>
                <a:hlinkClick r:id="rId2"/>
              </a:rPr>
              <a:t>/hKFV9IquMXA</a:t>
            </a:r>
            <a:endParaRPr lang="en-CA" sz="800" dirty="0">
              <a:latin typeface="+mn-lt"/>
              <a:ea typeface="Open Sans"/>
              <a:cs typeface="Open Sans"/>
              <a:sym typeface="Open San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E4DAD8-F511-168E-A31C-D5C45DF44A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03200"/>
            <a:ext cx="77724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320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B9E34-F4BC-259D-77FA-B68744DE8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91EB95-DD20-3F91-CD5A-95C04925F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4" y="495300"/>
            <a:ext cx="8805552" cy="3531393"/>
          </a:xfrm>
          <a:prstGeom prst="rect">
            <a:avLst/>
          </a:prstGeom>
        </p:spPr>
      </p:pic>
      <p:sp>
        <p:nvSpPr>
          <p:cNvPr id="2" name="Google Shape;159;p25">
            <a:extLst>
              <a:ext uri="{FF2B5EF4-FFF2-40B4-BE49-F238E27FC236}">
                <a16:creationId xmlns:a16="http://schemas.microsoft.com/office/drawing/2014/main" id="{B6EB89BB-CAF2-1A06-1E63-BB4680298A7E}"/>
              </a:ext>
            </a:extLst>
          </p:cNvPr>
          <p:cNvSpPr txBox="1"/>
          <p:nvPr/>
        </p:nvSpPr>
        <p:spPr>
          <a:xfrm>
            <a:off x="4222750" y="4673044"/>
            <a:ext cx="4279983" cy="470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The Global Goals. 2019. </a:t>
            </a: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Imaginary Friend …</a:t>
            </a:r>
            <a:br>
              <a:rPr lang="en-CA" sz="800" i="1" dirty="0">
                <a:latin typeface="+mn-lt"/>
                <a:ea typeface="Open Sans"/>
                <a:cs typeface="Open Sans"/>
                <a:sym typeface="Open Sans"/>
              </a:rPr>
            </a:b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 </a:t>
            </a:r>
            <a:r>
              <a:rPr lang="en-CA" sz="800" i="1" dirty="0">
                <a:latin typeface="+mn-lt"/>
                <a:ea typeface="Open Sans"/>
                <a:cs typeface="Open Sans"/>
                <a:sym typeface="Open Sans"/>
                <a:hlinkClick r:id="rId3"/>
              </a:rPr>
              <a:t>https://youtu.be/cOY2PbkAwsw</a:t>
            </a:r>
            <a:endParaRPr lang="en-CA" sz="800" dirty="0">
              <a:latin typeface="+mn-lt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235543946"/>
      </p:ext>
    </p:extLst>
  </p:cSld>
  <p:clrMapOvr>
    <a:masterClrMapping/>
  </p:clrMapOvr>
</p:sld>
</file>

<file path=ppt/theme/theme1.xml><?xml version="1.0" encoding="utf-8"?>
<a:theme xmlns:a="http://schemas.openxmlformats.org/drawingml/2006/main" name="Tropic">
  <a:themeElements>
    <a:clrScheme name="ENBS">
      <a:dk1>
        <a:srgbClr val="0F6680"/>
      </a:dk1>
      <a:lt1>
        <a:srgbClr val="FFFFFF"/>
      </a:lt1>
      <a:dk2>
        <a:srgbClr val="465559"/>
      </a:dk2>
      <a:lt2>
        <a:srgbClr val="CEE2C9"/>
      </a:lt2>
      <a:accent1>
        <a:srgbClr val="F1F276"/>
      </a:accent1>
      <a:accent2>
        <a:srgbClr val="95B3AB"/>
      </a:accent2>
      <a:accent3>
        <a:srgbClr val="E6EDF2"/>
      </a:accent3>
      <a:accent4>
        <a:srgbClr val="888888"/>
      </a:accent4>
      <a:accent5>
        <a:srgbClr val="998888"/>
      </a:accent5>
      <a:accent6>
        <a:srgbClr val="889988"/>
      </a:accent6>
      <a:hlink>
        <a:srgbClr val="006690"/>
      </a:hlink>
      <a:folHlink>
        <a:srgbClr val="00669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</TotalTime>
  <Words>347</Words>
  <Application>Microsoft Macintosh PowerPoint</Application>
  <PresentationFormat>On-screen Show (16:9)</PresentationFormat>
  <Paragraphs>40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Calibri</vt:lpstr>
      <vt:lpstr>Georgia</vt:lpstr>
      <vt:lpstr>Open Sans</vt:lpstr>
      <vt:lpstr>Arial</vt:lpstr>
      <vt:lpstr>Tropic</vt:lpstr>
      <vt:lpstr>Biodiversity Campaign</vt:lpstr>
      <vt:lpstr>Biodiversity</vt:lpstr>
      <vt:lpstr>Biodiversity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SDG Indicator 14.1.1 Reduce marine pollution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Emrys Miller</cp:lastModifiedBy>
  <cp:revision>31</cp:revision>
  <dcterms:modified xsi:type="dcterms:W3CDTF">2026-04-17T22:04:25Z</dcterms:modified>
</cp:coreProperties>
</file>